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1" r:id="rId4"/>
  </p:sldMasterIdLst>
  <p:notesMasterIdLst>
    <p:notesMasterId r:id="rId13"/>
  </p:notesMasterIdLst>
  <p:handoutMasterIdLst>
    <p:handoutMasterId r:id="rId14"/>
  </p:handoutMasterIdLst>
  <p:sldIdLst>
    <p:sldId id="256" r:id="rId5"/>
    <p:sldId id="299" r:id="rId6"/>
    <p:sldId id="310" r:id="rId7"/>
    <p:sldId id="288" r:id="rId8"/>
    <p:sldId id="307" r:id="rId9"/>
    <p:sldId id="302" r:id="rId10"/>
    <p:sldId id="308" r:id="rId11"/>
    <p:sldId id="309" r:id="rId12"/>
  </p:sldIdLst>
  <p:sldSz cx="9144000" cy="6858000" type="screen4x3"/>
  <p:notesSz cx="6858000" cy="9296400"/>
  <p:embeddedFontLst>
    <p:embeddedFont>
      <p:font typeface="Verdana" panose="020B0604030504040204" pitchFamily="34" charset="0"/>
      <p:regular r:id="rId15"/>
      <p:bold r:id="rId16"/>
      <p:italic r:id="rId17"/>
      <p:boldItalic r:id="rId18"/>
    </p:embeddedFont>
    <p:embeddedFont>
      <p:font typeface="Verdana Pro" panose="020B0604030504040204" pitchFamily="34" charset="0"/>
      <p:regular r:id="rId19"/>
      <p:bold r:id="rId20"/>
      <p:italic r:id="rId21"/>
      <p:boldItalic r:id="rId22"/>
    </p:embeddedFont>
  </p:embeddedFontLst>
  <p:custDataLst>
    <p:tags r:id="rId2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176533"/>
    <a:srgbClr val="42322A"/>
    <a:srgbClr val="FFFFFF"/>
    <a:srgbClr val="663300"/>
    <a:srgbClr val="C0C0C0"/>
    <a:srgbClr val="EEECE1"/>
    <a:srgbClr val="005660"/>
    <a:srgbClr val="EAEAEA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tags" Target="tags/tag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sberg, Jeffery - FS, UT" userId="afad0340-7634-41be-b368-f9a48436a6b6" providerId="ADAL" clId="{1C749AA9-F9B0-4B3E-8F1B-B0394F869F43}"/>
    <pc:docChg chg="modSld">
      <pc:chgData name="Jasberg, Jeffery - FS, UT" userId="afad0340-7634-41be-b368-f9a48436a6b6" providerId="ADAL" clId="{1C749AA9-F9B0-4B3E-8F1B-B0394F869F43}" dt="2026-01-19T15:00:27.217" v="1" actId="5793"/>
      <pc:docMkLst>
        <pc:docMk/>
      </pc:docMkLst>
      <pc:sldChg chg="modSp mod">
        <pc:chgData name="Jasberg, Jeffery - FS, UT" userId="afad0340-7634-41be-b368-f9a48436a6b6" providerId="ADAL" clId="{1C749AA9-F9B0-4B3E-8F1B-B0394F869F43}" dt="2026-01-19T15:00:27.217" v="1" actId="5793"/>
        <pc:sldMkLst>
          <pc:docMk/>
          <pc:sldMk cId="4050117200" sldId="302"/>
        </pc:sldMkLst>
        <pc:spChg chg="mod">
          <ac:chgData name="Jasberg, Jeffery - FS, UT" userId="afad0340-7634-41be-b368-f9a48436a6b6" providerId="ADAL" clId="{1C749AA9-F9B0-4B3E-8F1B-B0394F869F43}" dt="2026-01-19T15:00:27.217" v="1" actId="5793"/>
          <ac:spMkLst>
            <pc:docMk/>
            <pc:sldMk cId="4050117200" sldId="302"/>
            <ac:spMk id="2" creationId="{073B90C2-2266-391C-0E8D-C199851ECF9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72209" cy="464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792" y="1"/>
            <a:ext cx="2972208" cy="464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1910"/>
            <a:ext cx="2972209" cy="464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792" y="8831910"/>
            <a:ext cx="2972208" cy="464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73D1A75-8B2A-48FC-B5A2-79243BA3A1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414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4800" y="669897"/>
            <a:ext cx="2476500" cy="1857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439987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3E047-8B01-4D0A-8D9A-8D93D4534B9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304800" y="8829675"/>
            <a:ext cx="6019800" cy="466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r>
              <a:rPr lang="en-US"/>
              <a:t>NWCG S-190 Guide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304800" y="8829675"/>
            <a:ext cx="6019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9292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800" y="669925"/>
            <a:ext cx="2476500" cy="1857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Greet and Orient Students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</p:spPr>
        <p:txBody>
          <a:bodyPr/>
          <a:lstStyle/>
          <a:p>
            <a:fld id="{8563C44C-B45D-4BB0-881F-345F3E0673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777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800" y="669925"/>
            <a:ext cx="2476500" cy="1857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3E047-8B01-4D0A-8D9A-8D93D4534B9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680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476317-1827-5EDC-7D99-34AD3D20A0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64C265-C947-3385-CC28-52F0238E59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04800" y="669925"/>
            <a:ext cx="2476500" cy="185737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01FCE7-8144-1BDC-690F-826845C51F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9CF36D-8C2C-C953-BF29-747F6A3194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3E047-8B01-4D0A-8D9A-8D93D4534B9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890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800" y="669925"/>
            <a:ext cx="2476500" cy="1857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SzPts val="1200"/>
              <a:buFont typeface="Wingdings" panose="05000000000000000000" pitchFamily="2" charset="2"/>
              <a:buChar char=""/>
            </a:pP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3E047-8B01-4D0A-8D9A-8D93D4534B9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178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800" y="669925"/>
            <a:ext cx="2476500" cy="1857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Introductions: Name, Job Title/Position, Where you work/Location?, Pick something unique (Hobby/Highschool Mascot/Vacation destination, etc. 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3E047-8B01-4D0A-8D9A-8D93D4534B9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6233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3B4263-2F4A-5086-0119-ED7E375DEE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DABBB1-C8A0-34DA-0256-CE7FA2D063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04800" y="669925"/>
            <a:ext cx="2476500" cy="185737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C9A74B-D4E9-E88E-6A22-32A24C957C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BC97BC-CABE-6E8E-0BE6-60E0B94F8B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3E047-8B01-4D0A-8D9A-8D93D4534B9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473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15FDF2-3815-3B6E-70B3-B619BC3813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E93DED-59F3-D8DA-B4B3-0411AE6D8E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04800" y="669925"/>
            <a:ext cx="2476500" cy="185737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9C474B-504B-7D89-44C2-6D5AD649BE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5906F6-4A38-E754-B162-10B8FE9BFD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3E047-8B01-4D0A-8D9A-8D93D4534B9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034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"/>
          <a:stretch/>
        </p:blipFill>
        <p:spPr>
          <a:xfrm>
            <a:off x="0" y="-408470"/>
            <a:ext cx="9144000" cy="700135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pic>
      <p:sp>
        <p:nvSpPr>
          <p:cNvPr id="5" name="Rectangle 4"/>
          <p:cNvSpPr/>
          <p:nvPr userDrawn="1"/>
        </p:nvSpPr>
        <p:spPr>
          <a:xfrm>
            <a:off x="0" y="4495800"/>
            <a:ext cx="9144000" cy="1752600"/>
          </a:xfrm>
          <a:prstGeom prst="rect">
            <a:avLst/>
          </a:prstGeom>
          <a:solidFill>
            <a:schemeClr val="accent3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905000" y="4495800"/>
            <a:ext cx="7086600" cy="1752600"/>
          </a:xfrm>
        </p:spPr>
        <p:txBody>
          <a:bodyPr>
            <a:noAutofit/>
          </a:bodyPr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/>
              <a:t>Course Name Unit # –</a:t>
            </a:r>
            <a:br>
              <a:rPr lang="en-US"/>
            </a:br>
            <a:r>
              <a:rPr lang="en-US"/>
              <a:t>Unit Name</a:t>
            </a:r>
            <a:endParaRPr lang="en-US" altLang="en-US" sz="4000">
              <a:solidFill>
                <a:schemeClr val="bg1"/>
              </a:solidFill>
            </a:endParaRPr>
          </a:p>
        </p:txBody>
      </p:sp>
      <p:pic>
        <p:nvPicPr>
          <p:cNvPr id="6" name="Picture 5" descr="NWCG Logo">
            <a:extLst>
              <a:ext uri="{FF2B5EF4-FFF2-40B4-BE49-F238E27FC236}">
                <a16:creationId xmlns:a16="http://schemas.microsoft.com/office/drawing/2014/main" id="{87E4CE6E-5511-4A14-BE1C-5157149468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56" y="4681325"/>
            <a:ext cx="174061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8837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990600"/>
            <a:ext cx="4343400" cy="5562600"/>
          </a:xfr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8"/>
          <p:cNvSpPr>
            <a:spLocks noGrp="1"/>
          </p:cNvSpPr>
          <p:nvPr>
            <p:ph sz="quarter" idx="13"/>
          </p:nvPr>
        </p:nvSpPr>
        <p:spPr>
          <a:xfrm>
            <a:off x="4648200" y="990599"/>
            <a:ext cx="4343400" cy="5562600"/>
          </a:xfr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06A4FF-36AD-18F5-B62F-54812916E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chemeClr val="accent3"/>
          </a:solidFill>
        </p:spPr>
        <p:txBody>
          <a:bodyPr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25537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nowledge Chec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0" y="914400"/>
            <a:ext cx="9144000" cy="7620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Question?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0" y="1752600"/>
            <a:ext cx="4495800" cy="48006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Answer: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4648200" y="1752600"/>
            <a:ext cx="4495800" cy="48006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Answer: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197554-9F6D-73E1-0F11-127670BE2C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solidFill>
            <a:schemeClr val="accent3"/>
          </a:solidFill>
        </p:spPr>
        <p:txBody>
          <a:bodyPr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Knowledge Check</a:t>
            </a:r>
          </a:p>
        </p:txBody>
      </p:sp>
    </p:spTree>
    <p:extLst>
      <p:ext uri="{BB962C8B-B14F-4D97-AF65-F5344CB8AC3E}">
        <p14:creationId xmlns:p14="http://schemas.microsoft.com/office/powerpoint/2010/main" val="2381073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1181100"/>
            <a:ext cx="8686800" cy="4495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tabLst>
                <a:tab pos="0" algn="l"/>
              </a:tabLst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0B005ED-D7A5-40AF-9E8B-274DA7C605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solidFill>
            <a:schemeClr val="accent3"/>
          </a:solidFill>
        </p:spPr>
        <p:txBody>
          <a:bodyPr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87713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rg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noFill/>
        </p:spPr>
        <p:txBody>
          <a:bodyPr>
            <a:no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5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990600"/>
            <a:ext cx="8686800" cy="5486400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2400"/>
            </a:lvl1pPr>
            <a:lvl2pPr>
              <a:spcBef>
                <a:spcPts val="0"/>
              </a:spcBef>
              <a:spcAft>
                <a:spcPts val="1200"/>
              </a:spcAft>
              <a:defRPr/>
            </a:lvl2pPr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5693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1181100"/>
            <a:ext cx="8686800" cy="4495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tabLst>
                <a:tab pos="0" algn="l"/>
              </a:tabLst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0B005ED-D7A5-40AF-9E8B-274DA7C605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solidFill>
            <a:schemeClr val="accent3"/>
          </a:solidFill>
        </p:spPr>
        <p:txBody>
          <a:bodyPr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547448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1066800"/>
            <a:ext cx="8686800" cy="5486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tabLst>
                <a:tab pos="0" algn="l"/>
              </a:tabLst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6D4AF8-6B27-7929-B11F-764F2EAEF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chemeClr val="accent3"/>
          </a:solidFill>
        </p:spPr>
        <p:txBody>
          <a:bodyPr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90338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0" y="2590800"/>
            <a:ext cx="9144000" cy="40386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/>
              <a:t>Image/Chart/Video</a:t>
            </a:r>
          </a:p>
        </p:txBody>
      </p:sp>
      <p:sp>
        <p:nvSpPr>
          <p:cNvPr id="5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990600"/>
            <a:ext cx="8686800" cy="1524000"/>
          </a:xfr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8AAC43-C22F-3FF5-3BA1-D12FC651F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chemeClr val="accent3"/>
          </a:solidFill>
        </p:spPr>
        <p:txBody>
          <a:bodyPr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41635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0" y="2590800"/>
            <a:ext cx="4572000" cy="40386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/>
              <a:t>Image/Chart/Video</a:t>
            </a:r>
          </a:p>
        </p:txBody>
      </p:sp>
      <p:sp>
        <p:nvSpPr>
          <p:cNvPr id="5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990600"/>
            <a:ext cx="8686800" cy="1524000"/>
          </a:xfr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4572000" y="2590800"/>
            <a:ext cx="4572000" cy="40386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/>
              <a:t>Image/Chart/Video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561535-A8FB-1C5D-37EF-15756B981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chemeClr val="accent3"/>
          </a:solidFill>
        </p:spPr>
        <p:txBody>
          <a:bodyPr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05267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76200" y="990599"/>
            <a:ext cx="5486400" cy="16760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13"/>
          </p:nvPr>
        </p:nvSpPr>
        <p:spPr>
          <a:xfrm>
            <a:off x="76200" y="2905905"/>
            <a:ext cx="5486400" cy="16760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4"/>
          </p:nvPr>
        </p:nvSpPr>
        <p:spPr>
          <a:xfrm>
            <a:off x="76200" y="4821210"/>
            <a:ext cx="5486400" cy="16760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5791200" y="990948"/>
            <a:ext cx="3200400" cy="167605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5791200" y="2906079"/>
            <a:ext cx="3200400" cy="167605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5791200" y="4821210"/>
            <a:ext cx="3200400" cy="167605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40387F-D40C-2AFB-4C48-8BDDC197B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chemeClr val="accent3"/>
          </a:solidFill>
        </p:spPr>
        <p:txBody>
          <a:bodyPr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985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76200" y="990600"/>
            <a:ext cx="2926080" cy="55473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13"/>
          </p:nvPr>
        </p:nvSpPr>
        <p:spPr>
          <a:xfrm>
            <a:off x="3086100" y="990600"/>
            <a:ext cx="2926080" cy="55473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4"/>
          </p:nvPr>
        </p:nvSpPr>
        <p:spPr>
          <a:xfrm>
            <a:off x="6096000" y="990600"/>
            <a:ext cx="2926080" cy="55473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B4CD10-A1D2-40F5-6CD4-3827ABA75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chemeClr val="accent3"/>
          </a:solidFill>
        </p:spPr>
        <p:txBody>
          <a:bodyPr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516408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486400" y="990600"/>
            <a:ext cx="3505200" cy="5562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990600"/>
            <a:ext cx="5257800" cy="5562600"/>
          </a:xfr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F49666-BBD1-0BF1-F1CE-0F3B76C99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chemeClr val="accent3"/>
          </a:solidFill>
        </p:spPr>
        <p:txBody>
          <a:bodyPr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517537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486400" y="1002414"/>
            <a:ext cx="3516312" cy="26096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5486400" y="3941608"/>
            <a:ext cx="3516312" cy="261159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1002414"/>
            <a:ext cx="5246688" cy="5550786"/>
          </a:xfr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B1A9DC-5EAF-53BD-41B6-A739875AC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chemeClr val="accent3"/>
          </a:solidFill>
        </p:spPr>
        <p:txBody>
          <a:bodyPr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147435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587544"/>
            <a:ext cx="9144000" cy="29136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" name="Google Shape;10;p1"/>
          <p:cNvSpPr txBox="1">
            <a:spLocks/>
          </p:cNvSpPr>
          <p:nvPr userDrawn="1"/>
        </p:nvSpPr>
        <p:spPr>
          <a:xfrm>
            <a:off x="25879" y="6583362"/>
            <a:ext cx="5486400" cy="291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>
              <a:defRPr lang="en-US"/>
            </a:defPPr>
            <a:lvl1pPr marL="0" marR="0" lvl="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kern="1200" cap="none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1200" b="1" i="0" u="none" strike="noStrike" kern="1200" cap="none" baseline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D-311 Unit 0: Introduction</a:t>
            </a:r>
            <a:endParaRPr lang="en-US" sz="1200" b="1" i="0" u="none" strike="noStrike" kern="1200" cap="none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1;p1"/>
          <p:cNvSpPr txBox="1">
            <a:spLocks/>
          </p:cNvSpPr>
          <p:nvPr userDrawn="1"/>
        </p:nvSpPr>
        <p:spPr>
          <a:xfrm>
            <a:off x="7008909" y="6587545"/>
            <a:ext cx="2133600" cy="291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marR="0" lvl="0" indent="0" algn="r" defTabSz="457200" rtl="0" eaLnBrk="1" latinLnBrk="0" hangingPunct="1">
              <a:spcBef>
                <a:spcPts val="0"/>
              </a:spcBef>
              <a:buNone/>
              <a:defRPr sz="1200" b="1" i="0" u="none" strike="noStrike" kern="1200" cap="none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36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70" r:id="rId10"/>
    <p:sldLayoutId id="2147483686" r:id="rId11"/>
    <p:sldLayoutId id="2147483687" r:id="rId12"/>
    <p:sldLayoutId id="2147483688" r:id="rId1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Relationship Id="rId6" Type="http://schemas.openxmlformats.org/officeDocument/2006/relationships/image" Target="../media/image3.png"/><Relationship Id="rId5" Type="http://schemas.openxmlformats.org/officeDocument/2006/relationships/hyperlink" Target="https://www.nwcg.gov/positions/initial-attack-dispatcher/qualification-requirements" TargetMode="External"/><Relationship Id="rId4" Type="http://schemas.openxmlformats.org/officeDocument/2006/relationships/hyperlink" Target="https://www.nwcg.gov/positions/initial-attack-dispatcher/incident-position-description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D-311 </a:t>
            </a:r>
            <a:br>
              <a:rPr lang="en-US"/>
            </a:br>
            <a:r>
              <a:rPr lang="en-US"/>
              <a:t>Unit 0: Introduction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7472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4690651-8C71-1E56-68F8-57578B026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ACE5B62-DE56-EFC6-261C-BC6B7DB8A58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sz="3600"/>
              <a:t>Introduce Instructors, course coordinator and students.</a:t>
            </a:r>
          </a:p>
          <a:p>
            <a:r>
              <a:rPr lang="en-US" sz="3600"/>
              <a:t>Discuss administrative and logistics concerns. </a:t>
            </a:r>
          </a:p>
          <a:p>
            <a:r>
              <a:rPr lang="en-US" sz="3600"/>
              <a:t>Present the course objectives.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1095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C23056-A4F2-0BFA-5713-92E4E4B4EC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8AB048E-147D-F1C9-FB27-7A58871AC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739BE34-FD3E-3963-56FB-DFBAA783240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sz="3600"/>
              <a:t>Explain the course design. </a:t>
            </a:r>
          </a:p>
          <a:p>
            <a:r>
              <a:rPr lang="en-US" sz="3600"/>
              <a:t>Explain the course evaluation system. </a:t>
            </a:r>
          </a:p>
          <a:p>
            <a:r>
              <a:rPr lang="en-US" sz="3600"/>
              <a:t>Review pre-course work and discussion course expectations.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9866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FCD86D2C-286E-157A-B178-78BC24348C4D}"/>
              </a:ext>
            </a:extLst>
          </p:cNvPr>
          <p:cNvSpPr txBox="1"/>
          <p:nvPr/>
        </p:nvSpPr>
        <p:spPr>
          <a:xfrm>
            <a:off x="304800" y="5499696"/>
            <a:ext cx="8534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>
                <a:latin typeface="+mn-lt"/>
                <a:hlinkClick r:id="rId4"/>
              </a:rPr>
              <a:t>IADP Incident Position Description</a:t>
            </a:r>
            <a:r>
              <a:rPr lang="en-US" sz="2000">
                <a:latin typeface="+mn-lt"/>
              </a:rPr>
              <a:t>  </a:t>
            </a:r>
          </a:p>
          <a:p>
            <a:r>
              <a:rPr lang="en-US" sz="2000">
                <a:latin typeface="+mn-lt"/>
                <a:hlinkClick r:id="rId5"/>
              </a:rPr>
              <a:t>IADP Qualification Requirements</a:t>
            </a:r>
            <a:endParaRPr lang="en-US" sz="2000">
              <a:latin typeface="+mn-l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B70C5FC-0ED9-6839-70F3-0328E12A2AF8}"/>
              </a:ext>
            </a:extLst>
          </p:cNvPr>
          <p:cNvSpPr txBox="1">
            <a:spLocks/>
          </p:cNvSpPr>
          <p:nvPr/>
        </p:nvSpPr>
        <p:spPr>
          <a:xfrm>
            <a:off x="0" y="-5881"/>
            <a:ext cx="9144000" cy="914400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200"/>
              <a:t>Incident Position Standards Alignment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6DB84A-E06F-6D69-FB23-538F02D419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0974" y="1004361"/>
            <a:ext cx="7762052" cy="1967439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49DF45CE-4397-F9E4-3E54-53CDA70C480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05239" y="3301957"/>
            <a:ext cx="7683155" cy="255168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0" i="0">
                <a:solidFill>
                  <a:srgbClr val="3B3B3B"/>
                </a:solidFill>
                <a:effectLst/>
                <a:latin typeface="Source Sans Pro Web"/>
              </a:rPr>
              <a:t>The Initial Attack Dispatcher (</a:t>
            </a:r>
            <a:r>
              <a:rPr lang="en-US" b="0">
                <a:solidFill>
                  <a:srgbClr val="3B3B3B"/>
                </a:solidFill>
                <a:latin typeface="Source Sans Pro Web"/>
              </a:rPr>
              <a:t>IADP</a:t>
            </a:r>
            <a:r>
              <a:rPr lang="en-US" b="0" i="0">
                <a:solidFill>
                  <a:srgbClr val="3B3B3B"/>
                </a:solidFill>
                <a:effectLst/>
                <a:latin typeface="Source Sans Pro Web"/>
              </a:rPr>
              <a:t>) is responsible for mobilizing preplanned response resources to wildfires and other incidents. The IADP reports to the Dispatch Center Manager and works in the </a:t>
            </a:r>
            <a:r>
              <a:rPr lang="en-US" b="0">
                <a:solidFill>
                  <a:srgbClr val="3B3B3B"/>
                </a:solidFill>
                <a:latin typeface="Source Sans Pro Web"/>
              </a:rPr>
              <a:t>dispatch</a:t>
            </a:r>
            <a:r>
              <a:rPr lang="en-US" b="0" i="0">
                <a:solidFill>
                  <a:srgbClr val="3B3B3B"/>
                </a:solidFill>
                <a:effectLst/>
                <a:latin typeface="Source Sans Pro Web"/>
              </a:rPr>
              <a:t> functional area.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2535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012976C-AB8A-475F-6D71-A2A3A4E119D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sz="5400"/>
              <a:t>Name?</a:t>
            </a:r>
          </a:p>
          <a:p>
            <a:r>
              <a:rPr lang="en-US" sz="5400"/>
              <a:t>Job Title?</a:t>
            </a:r>
          </a:p>
          <a:p>
            <a:r>
              <a:rPr lang="en-US" sz="5400"/>
              <a:t>Where you work?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DC6DE9E-E631-F87E-FBA3-056CD5F1B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Introductions </a:t>
            </a:r>
          </a:p>
        </p:txBody>
      </p:sp>
    </p:spTree>
    <p:extLst>
      <p:ext uri="{BB962C8B-B14F-4D97-AF65-F5344CB8AC3E}">
        <p14:creationId xmlns:p14="http://schemas.microsoft.com/office/powerpoint/2010/main" val="3515603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73B90C2-2266-391C-0E8D-C199851ECF9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164A020-600E-349E-62D4-441A327E7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Group Activity</a:t>
            </a:r>
          </a:p>
        </p:txBody>
      </p:sp>
      <p:pic>
        <p:nvPicPr>
          <p:cNvPr id="10" name="Content Placeholder 9" descr="A picture containing outdoor, sky, grass, flying&#10;&#10;Description automatically generated">
            <a:extLst>
              <a:ext uri="{FF2B5EF4-FFF2-40B4-BE49-F238E27FC236}">
                <a16:creationId xmlns:a16="http://schemas.microsoft.com/office/drawing/2014/main" id="{7D77810F-FD4C-B54D-8A0E-A782382A4886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990600"/>
            <a:ext cx="4114800" cy="5486904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50117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C28412-2146-635A-6380-E2E275790E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B32C30B-95A5-FB66-C9D3-7886D156F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Unit Overview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C6DDA34-A96E-5C64-32DF-A813E9E8F8B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/>
              <a:t>Unit 1: </a:t>
            </a:r>
            <a:r>
              <a:rPr lang="en-US">
                <a:effectLst/>
                <a:ea typeface="Calibri" panose="020F0502020204030204" pitchFamily="34" charset="0"/>
                <a:cs typeface="Arial" panose="020B0604020202020204" pitchFamily="34" charset="0"/>
              </a:rPr>
              <a:t>Decision Making and Situational Awareness</a:t>
            </a:r>
            <a:endParaRPr lang="en-US"/>
          </a:p>
          <a:p>
            <a:pPr marL="0" indent="0">
              <a:lnSpc>
                <a:spcPct val="200000"/>
              </a:lnSpc>
              <a:buNone/>
            </a:pPr>
            <a:r>
              <a:rPr lang="en-US"/>
              <a:t>Unit 2: </a:t>
            </a:r>
            <a:r>
              <a:rPr lang="en-US">
                <a:effectLst/>
                <a:ea typeface="Calibri" panose="020F0502020204030204" pitchFamily="34" charset="0"/>
                <a:cs typeface="Arial" panose="020B0604020202020204" pitchFamily="34" charset="0"/>
              </a:rPr>
              <a:t>Introduction to LE&amp;I</a:t>
            </a:r>
            <a:endParaRPr lang="en-US"/>
          </a:p>
          <a:p>
            <a:pPr marL="0" indent="0">
              <a:lnSpc>
                <a:spcPct val="200000"/>
              </a:lnSpc>
              <a:buNone/>
            </a:pPr>
            <a:r>
              <a:rPr lang="en-US"/>
              <a:t>Unit 3: </a:t>
            </a:r>
            <a:r>
              <a:rPr lang="en-US">
                <a:effectLst/>
                <a:ea typeface="Calibri" panose="020F0502020204030204" pitchFamily="34" charset="0"/>
                <a:cs typeface="Arial" panose="020B0604020202020204" pitchFamily="34" charset="0"/>
              </a:rPr>
              <a:t>Radios</a:t>
            </a:r>
            <a:endParaRPr lang="en-US"/>
          </a:p>
          <a:p>
            <a:pPr marL="0" indent="0">
              <a:lnSpc>
                <a:spcPct val="200000"/>
              </a:lnSpc>
              <a:buNone/>
            </a:pPr>
            <a:r>
              <a:rPr lang="en-US"/>
              <a:t>Unit 4: </a:t>
            </a:r>
            <a:r>
              <a:rPr lang="en-US">
                <a:effectLst/>
                <a:ea typeface="Calibri" panose="020F0502020204030204" pitchFamily="34" charset="0"/>
                <a:cs typeface="Arial" panose="020B0604020202020204" pitchFamily="34" charset="0"/>
              </a:rPr>
              <a:t> Intelligence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>
                <a:ea typeface="Calibri" panose="020F0502020204030204" pitchFamily="34" charset="0"/>
                <a:cs typeface="Arial" panose="020B0604020202020204" pitchFamily="34" charset="0"/>
              </a:rPr>
              <a:t>Unit 5: </a:t>
            </a:r>
            <a:r>
              <a:rPr lang="en-US">
                <a:effectLst/>
                <a:ea typeface="Calibri" panose="020F0502020204030204" pitchFamily="34" charset="0"/>
                <a:cs typeface="Arial" panose="020B0604020202020204" pitchFamily="34" charset="0"/>
              </a:rPr>
              <a:t>IA Dispatch Environment, General Processes, and </a:t>
            </a:r>
            <a:r>
              <a:rPr lang="en-US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WildCAD</a:t>
            </a:r>
            <a:r>
              <a:rPr lang="en-US">
                <a:effectLst/>
                <a:ea typeface="Calibri" panose="020F0502020204030204" pitchFamily="34" charset="0"/>
                <a:cs typeface="Arial" panose="020B0604020202020204" pitchFamily="34" charset="0"/>
              </a:rPr>
              <a:t>-E Introduction </a:t>
            </a:r>
            <a:endParaRPr lang="en-US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en-US">
                <a:ea typeface="Calibri" panose="020F0502020204030204" pitchFamily="34" charset="0"/>
                <a:cs typeface="Arial" panose="020B0604020202020204" pitchFamily="34" charset="0"/>
              </a:rPr>
              <a:t>Unit 6: </a:t>
            </a:r>
            <a:r>
              <a:rPr lang="en-US">
                <a:effectLst/>
                <a:ea typeface="Calibri" panose="020F0502020204030204" pitchFamily="34" charset="0"/>
                <a:cs typeface="Arial" panose="020B0604020202020204" pitchFamily="34" charset="0"/>
              </a:rPr>
              <a:t>Incident Business Support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1180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56EAEF-8C5E-1493-6CCD-1DFB8B01D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7932573-A4D4-4763-4D8D-4BACF1D33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Unit Overview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369B395-6084-C0A7-3D82-A17395A9F91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28600" y="1181100"/>
            <a:ext cx="8686800" cy="4991100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/>
              <a:t>Unit 7: </a:t>
            </a:r>
            <a:r>
              <a:rPr lang="en-US">
                <a:effectLst/>
                <a:ea typeface="Calibri" panose="020F0502020204030204" pitchFamily="34" charset="0"/>
                <a:cs typeface="Arial" panose="020B0604020202020204" pitchFamily="34" charset="0"/>
              </a:rPr>
              <a:t>Maps</a:t>
            </a:r>
            <a:endParaRPr lang="en-US"/>
          </a:p>
          <a:p>
            <a:pPr marL="0" indent="0">
              <a:lnSpc>
                <a:spcPct val="200000"/>
              </a:lnSpc>
              <a:buNone/>
            </a:pPr>
            <a:r>
              <a:rPr lang="en-US"/>
              <a:t>Unit 8: </a:t>
            </a:r>
            <a:r>
              <a:rPr lang="en-US">
                <a:effectLst/>
                <a:ea typeface="Calibri" panose="020F0502020204030204" pitchFamily="34" charset="0"/>
                <a:cs typeface="Arial" panose="020B0604020202020204" pitchFamily="34" charset="0"/>
              </a:rPr>
              <a:t>Basic Initial Attack Aircraft</a:t>
            </a:r>
            <a:endParaRPr lang="en-US"/>
          </a:p>
          <a:p>
            <a:pPr marL="0" indent="0">
              <a:lnSpc>
                <a:spcPct val="200000"/>
              </a:lnSpc>
              <a:buNone/>
            </a:pPr>
            <a:r>
              <a:rPr lang="en-US"/>
              <a:t>Unit 9: Daily Duties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>
                <a:ea typeface="Calibri" panose="020F0502020204030204" pitchFamily="34" charset="0"/>
                <a:cs typeface="Arial" panose="020B0604020202020204" pitchFamily="34" charset="0"/>
              </a:rPr>
              <a:t>Unit 10: </a:t>
            </a:r>
            <a:r>
              <a:rPr lang="en-US">
                <a:effectLst/>
                <a:ea typeface="Calibri" panose="020F0502020204030204" pitchFamily="34" charset="0"/>
                <a:cs typeface="Arial" panose="020B0604020202020204" pitchFamily="34" charset="0"/>
              </a:rPr>
              <a:t>Health and Safety</a:t>
            </a:r>
            <a:endParaRPr lang="en-US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en-US">
                <a:ea typeface="Calibri" panose="020F0502020204030204" pitchFamily="34" charset="0"/>
                <a:cs typeface="Arial" panose="020B0604020202020204" pitchFamily="34" charset="0"/>
              </a:rPr>
              <a:t>Unit 11: Cadre Simulation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>
                <a:ea typeface="Calibri" panose="020F0502020204030204" pitchFamily="34" charset="0"/>
                <a:cs typeface="Arial" panose="020B0604020202020204" pitchFamily="34" charset="0"/>
              </a:rPr>
              <a:t>Unit 12: Student Simulation #1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>
                <a:ea typeface="Calibri" panose="020F0502020204030204" pitchFamily="34" charset="0"/>
                <a:cs typeface="Arial" panose="020B0604020202020204" pitchFamily="34" charset="0"/>
              </a:rPr>
              <a:t>Unit 13: Student Simulation #2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584525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2"/>
  <p:tag name="MMPROD_UIDATA" val="&lt;database version=&quot;7.0&quot;&gt;&lt;object type=&quot;1&quot; unique_id=&quot;10001&quot;&gt;&lt;object type=&quot;8&quot; unique_id=&quot;10084&quot;&gt;&lt;/object&gt;&lt;object type=&quot;2&quot; unique_id=&quot;10085&quot;&gt;&lt;object type=&quot;3&quot; unique_id=&quot;10086&quot;&gt;&lt;property id=&quot;20148&quot; value=&quot;5&quot;/&gt;&lt;property id=&quot;20300&quot; value=&quot;Slide 1&quot;/&gt;&lt;property id=&quot;20307&quot; value=&quot;258&quot;/&gt;&lt;/object&gt;&lt;object type=&quot;3&quot; unique_id=&quot;10087&quot;&gt;&lt;property id=&quot;20148&quot; value=&quot;5&quot;/&gt;&lt;property id=&quot;20300&quot; value=&quot;Slide 2 - &amp;quot;Unit 1: Objectives&amp;quot;&quot;/&gt;&lt;property id=&quot;20307&quot; value=&quot;259&quot;/&gt;&lt;/object&gt;&lt;object type=&quot;3&quot; unique_id=&quot;10088&quot;&gt;&lt;property id=&quot;20148&quot; value=&quot;5&quot;/&gt;&lt;property id=&quot;20300&quot; value=&quot;Slide 3 - &amp;quot;Basic fire terminology video&amp;quot;&quot;/&gt;&lt;property id=&quot;20307&quot; value=&quot;260&quot;/&gt;&lt;/object&gt;&lt;object type=&quot;3&quot; unique_id=&quot;10089&quot;&gt;&lt;property id=&quot;20148&quot; value=&quot;5&quot;/&gt;&lt;property id=&quot;20300&quot; value=&quot;Slide 5 - &amp;quot;Additional terminology: &amp;quot;&quot;/&gt;&lt;property id=&quot;20307&quot; value=&quot;261&quot;/&gt;&lt;/object&gt;&lt;object type=&quot;3&quot; unique_id=&quot;10091&quot;&gt;&lt;property id=&quot;20148&quot; value=&quot;5&quot;/&gt;&lt;property id=&quot;20300&quot; value=&quot;Slide 4 - &amp;quot;Terminology: Fire Behavior&amp;quot;&quot;/&gt;&lt;property id=&quot;20307&quot; value=&quot;273&quot;/&gt;&lt;/object&gt;&lt;object type=&quot;3&quot; unique_id=&quot;10092&quot;&gt;&lt;property id=&quot;20148&quot; value=&quot;5&quot;/&gt;&lt;property id=&quot;20300&quot; value=&quot;Slide 6 - &amp;quot;The Fire Triangle&amp;quot;&quot;/&gt;&lt;property id=&quot;20307&quot; value=&quot;274&quot;/&gt;&lt;/object&gt;&lt;object type=&quot;3&quot; unique_id=&quot;10096&quot;&gt;&lt;property id=&quot;20148&quot; value=&quot;5&quot;/&gt;&lt;property id=&quot;20300&quot; value=&quot;Slide 14 - &amp;quot;Heat Transfer&amp;quot;&quot;/&gt;&lt;property id=&quot;20307&quot; value=&quot;278&quot;/&gt;&lt;/object&gt;&lt;object type=&quot;3&quot; unique_id=&quot;10097&quot;&gt;&lt;property id=&quot;20148&quot; value=&quot;5&quot;/&gt;&lt;property id=&quot;20300&quot; value=&quot;Slide 8 - &amp;quot;Heat&amp;quot;&quot;/&gt;&lt;property id=&quot;20307&quot; value=&quot;279&quot;/&gt;&lt;/object&gt;&lt;object type=&quot;3&quot; unique_id=&quot;10098&quot;&gt;&lt;property id=&quot;20148&quot; value=&quot;5&quot;/&gt;&lt;property id=&quot;20300&quot; value=&quot;Slide 10 - &amp;quot;Heat Transfer&amp;quot;&quot;/&gt;&lt;property id=&quot;20307&quot; value=&quot;290&quot;/&gt;&lt;/object&gt;&lt;object type=&quot;3&quot; unique_id=&quot;10099&quot;&gt;&lt;property id=&quot;20148&quot; value=&quot;5&quot;/&gt;&lt;property id=&quot;20300&quot; value=&quot;Slide 15 - &amp;quot;Breaking the Fire Triangle&amp;quot;&quot;/&gt;&lt;property id=&quot;20307&quot; value=&quot;280&quot;/&gt;&lt;/object&gt;&lt;object type=&quot;3&quot; unique_id=&quot;10100&quot;&gt;&lt;property id=&quot;20148&quot; value=&quot;5&quot;/&gt;&lt;property id=&quot;20300&quot; value=&quot;Slide 16 - &amp;quot;Breaking the fire triangle&amp;quot;&quot;/&gt;&lt;property id=&quot;20307&quot; value=&quot;281&quot;/&gt;&lt;/object&gt;&lt;object type=&quot;3&quot; unique_id=&quot;10106&quot;&gt;&lt;property id=&quot;20148&quot; value=&quot;5&quot;/&gt;&lt;property id=&quot;20300&quot; value=&quot;Slide 17 - &amp;quot;Unit 1 Summary&amp;quot;&quot;/&gt;&lt;property id=&quot;20307&quot; value=&quot;287&quot;/&gt;&lt;/object&gt;&lt;object type=&quot;3&quot; unique_id=&quot;10690&quot;&gt;&lt;property id=&quot;20148&quot; value=&quot;5&quot;/&gt;&lt;property id=&quot;20300&quot; value=&quot;Slide 7 - &amp;quot;Oxygen&amp;quot;&quot;/&gt;&lt;property id=&quot;20307&quot; value=&quot;292&quot;/&gt;&lt;/object&gt;&lt;object type=&quot;3&quot; unique_id=&quot;10691&quot;&gt;&lt;property id=&quot;20148&quot; value=&quot;5&quot;/&gt;&lt;property id=&quot;20300&quot; value=&quot;Slide 9 - &amp;quot;Fuel&amp;quot;&quot;/&gt;&lt;property id=&quot;20307&quot; value=&quot;291&quot;/&gt;&lt;/object&gt;&lt;object type=&quot;3&quot; unique_id=&quot;10692&quot;&gt;&lt;property id=&quot;20148&quot; value=&quot;5&quot;/&gt;&lt;property id=&quot;20300&quot; value=&quot;Slide 11 - &amp;quot;Conduction: Happens through direct contact&amp;#x0D;&amp;#x0A;&amp;quot;&quot;/&gt;&lt;property id=&quot;20307&quot; value=&quot;293&quot;/&gt;&lt;/object&gt;&lt;object type=&quot;3&quot; unique_id=&quot;10693&quot;&gt;&lt;property id=&quot;20148&quot; value=&quot;5&quot;/&gt;&lt;property id=&quot;20300&quot; value=&quot;Slide 12 - &amp;quot;Convection: Movement of air&amp;#x0D;&amp;#x0A;&amp;quot;&quot;/&gt;&lt;property id=&quot;20307&quot; value=&quot;295&quot;/&gt;&lt;/object&gt;&lt;object type=&quot;3&quot; unique_id=&quot;10694&quot;&gt;&lt;property id=&quot;20148&quot; value=&quot;5&quot;/&gt;&lt;property id=&quot;20300&quot; value=&quot;Slide 13 - &amp;quot;&amp;#x0D;&amp;#x0A;Radiant: Ray or wave of heat&amp;#x0D;&amp;#x0A;&amp;quot;&quot;/&gt;&lt;property id=&quot;20307&quot; value=&quot;294&quot;/&gt;&lt;/object&gt;&lt;/object&gt;&lt;/object&gt;&lt;/database&gt;"/>
  <p:tag name="SECTOMILLISECCONVERTED" val="1"/>
  <p:tag name="ARTICULATE_PROJECT_OPEN" val="0"/>
  <p:tag name="ARTICULATE_SLIDE_COUNT" val="1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Custom Design">
  <a:themeElements>
    <a:clrScheme name="Custom 1">
      <a:dk1>
        <a:sysClr val="windowText" lastClr="000000"/>
      </a:dk1>
      <a:lt1>
        <a:sysClr val="window" lastClr="FFFFFF"/>
      </a:lt1>
      <a:dk2>
        <a:srgbClr val="406882"/>
      </a:dk2>
      <a:lt2>
        <a:srgbClr val="F0F1EC"/>
      </a:lt2>
      <a:accent1>
        <a:srgbClr val="507B97"/>
      </a:accent1>
      <a:accent2>
        <a:srgbClr val="EB9922"/>
      </a:accent2>
      <a:accent3>
        <a:srgbClr val="507B97"/>
      </a:accent3>
      <a:accent4>
        <a:srgbClr val="243E90"/>
      </a:accent4>
      <a:accent5>
        <a:srgbClr val="339999"/>
      </a:accent5>
      <a:accent6>
        <a:srgbClr val="FFCC33"/>
      </a:accent6>
      <a:hlink>
        <a:srgbClr val="0000FF"/>
      </a:hlink>
      <a:folHlink>
        <a:srgbClr val="800080"/>
      </a:folHlink>
    </a:clrScheme>
    <a:fontScheme name="NWCG2020">
      <a:majorFont>
        <a:latin typeface="Verdana Pro SemiBold"/>
        <a:ea typeface=""/>
        <a:cs typeface=""/>
      </a:majorFont>
      <a:minorFont>
        <a:latin typeface="Verdana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WCG_PPT_Template" id="{583E29E9-6BF4-4B9A-B0E2-AB96737371E7}" vid="{9985458B-BBD7-4B72-93EC-5E694DD73D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D3A026BB69864DB00FBC560CCDA00B" ma:contentTypeVersion="14" ma:contentTypeDescription="Create a new document." ma:contentTypeScope="" ma:versionID="7a46b5f8e48e78cb655dc789aab3f25c">
  <xsd:schema xmlns:xsd="http://www.w3.org/2001/XMLSchema" xmlns:xs="http://www.w3.org/2001/XMLSchema" xmlns:p="http://schemas.microsoft.com/office/2006/metadata/properties" xmlns:ns2="c9d8fc27-fd5a-4b02-97d9-525c3a47b016" xmlns:ns3="44c00d68-9f52-47a7-8813-63f8d220196f" targetNamespace="http://schemas.microsoft.com/office/2006/metadata/properties" ma:root="true" ma:fieldsID="68eac5044fb8102923dd8d8649cd693b" ns2:_="" ns3:_="">
    <xsd:import namespace="c9d8fc27-fd5a-4b02-97d9-525c3a47b016"/>
    <xsd:import namespace="44c00d68-9f52-47a7-8813-63f8d22019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d8fc27-fd5a-4b02-97d9-525c3a47b0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8ff62593-b918-4deb-ac08-0d74ac0cc7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c00d68-9f52-47a7-8813-63f8d220196f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f755fdbb-74d1-40f0-a8cf-9e5b53f2bb84}" ma:internalName="TaxCatchAll" ma:showField="CatchAllData" ma:web="44c00d68-9f52-47a7-8813-63f8d22019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4c00d68-9f52-47a7-8813-63f8d220196f" xsi:nil="true"/>
    <lcf76f155ced4ddcb4097134ff3c332f xmlns="c9d8fc27-fd5a-4b02-97d9-525c3a47b01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C1E74DE-F4B4-48E7-899F-CAC6C2A8EED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7E91A5C-2192-4594-BD59-5BBAA3E18B84}"/>
</file>

<file path=customXml/itemProps3.xml><?xml version="1.0" encoding="utf-8"?>
<ds:datastoreItem xmlns:ds="http://schemas.openxmlformats.org/officeDocument/2006/customXml" ds:itemID="{C1B8C827-BA9C-48C0-B906-1257EE79A1DF}">
  <ds:schemaRefs>
    <ds:schemaRef ds:uri="http://schemas.microsoft.com/office/2006/metadata/properties"/>
    <ds:schemaRef ds:uri="http://purl.org/dc/elements/1.1/"/>
    <ds:schemaRef ds:uri="http://schemas.microsoft.com/office/2006/documentManagement/types"/>
    <ds:schemaRef ds:uri="c9d8fc27-fd5a-4b02-97d9-525c3a47b016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44c00d68-9f52-47a7-8813-63f8d220196f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234</Words>
  <Application>Microsoft Office PowerPoint</Application>
  <PresentationFormat>On-screen Show (4:3)</PresentationFormat>
  <Paragraphs>42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Source Sans Pro Web</vt:lpstr>
      <vt:lpstr>Verdana</vt:lpstr>
      <vt:lpstr>Wingdings</vt:lpstr>
      <vt:lpstr>Verdana Pro</vt:lpstr>
      <vt:lpstr>Calibri</vt:lpstr>
      <vt:lpstr>Arial</vt:lpstr>
      <vt:lpstr>Times New Roman</vt:lpstr>
      <vt:lpstr>Custom Design</vt:lpstr>
      <vt:lpstr>D-311  Unit 0: Introduction</vt:lpstr>
      <vt:lpstr>Objectives</vt:lpstr>
      <vt:lpstr>Objectives</vt:lpstr>
      <vt:lpstr>PowerPoint Presentation</vt:lpstr>
      <vt:lpstr>Introductions </vt:lpstr>
      <vt:lpstr>Group Activity</vt:lpstr>
      <vt:lpstr>Unit Overview</vt:lpstr>
      <vt:lpstr>Unit Overview</vt:lpstr>
    </vt:vector>
  </TitlesOfParts>
  <Company>Department of Interior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Touchette, Rhiannon R</dc:creator>
  <cp:lastModifiedBy>Jasberg, Jeffery - FS, UT</cp:lastModifiedBy>
  <cp:revision>1</cp:revision>
  <cp:lastPrinted>2018-11-08T18:13:21Z</cp:lastPrinted>
  <dcterms:created xsi:type="dcterms:W3CDTF">2019-11-04T23:23:18Z</dcterms:created>
  <dcterms:modified xsi:type="dcterms:W3CDTF">2026-01-19T15:00:39Z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F825ACD3-ED32-4FDF-A0D6-63D173E0C802</vt:lpwstr>
  </property>
  <property fmtid="{D5CDD505-2E9C-101B-9397-08002B2CF9AE}" pid="3" name="ArticulatePath">
    <vt:lpwstr>Presentation1</vt:lpwstr>
  </property>
  <property fmtid="{D5CDD505-2E9C-101B-9397-08002B2CF9AE}" pid="4" name="ContentTypeId">
    <vt:lpwstr>0x01010062D3A026BB69864DB00FBC560CCDA00B</vt:lpwstr>
  </property>
  <property fmtid="{D5CDD505-2E9C-101B-9397-08002B2CF9AE}" pid="5" name="MediaServiceImageTags">
    <vt:lpwstr/>
  </property>
</Properties>
</file>